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3" r:id="rId2"/>
    <p:sldId id="258" r:id="rId3"/>
    <p:sldId id="259" r:id="rId4"/>
    <p:sldId id="260" r:id="rId5"/>
    <p:sldId id="261" r:id="rId6"/>
    <p:sldId id="266" r:id="rId7"/>
    <p:sldId id="265" r:id="rId8"/>
    <p:sldId id="269" r:id="rId9"/>
    <p:sldId id="262" r:id="rId10"/>
    <p:sldId id="263" r:id="rId11"/>
    <p:sldId id="257" r:id="rId12"/>
    <p:sldId id="264" r:id="rId13"/>
    <p:sldId id="268" r:id="rId14"/>
    <p:sldId id="267" r:id="rId15"/>
    <p:sldId id="270" r:id="rId16"/>
    <p:sldId id="274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25A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8ACFF-36E0-4954-A247-3948B38D7003}" type="datetimeFigureOut">
              <a:rPr lang="uk-UA" smtClean="0"/>
              <a:t>25.12.2013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034AF-A2FC-4B68-AC85-8FFC18E763D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0794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6AE54-4435-4334-8561-4CCD6C790EF8}" type="datetimeFigureOut">
              <a:rPr lang="uk-UA" smtClean="0"/>
              <a:t>25.12.2013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645C0-FB95-4725-960B-DD08430D4A0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21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C0A8-D83E-40BD-A8C0-9C53A2E38CE6}" type="datetime1">
              <a:rPr lang="uk-UA" smtClean="0"/>
              <a:t>25.12.2013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14:ferris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4822-D7D1-49C9-A144-FE0AAD856A65}" type="datetime1">
              <a:rPr lang="uk-UA" smtClean="0"/>
              <a:t>25.12.2013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14:ferris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651D-2F28-4BA2-ADFB-079313D3352C}" type="datetime1">
              <a:rPr lang="uk-UA" smtClean="0"/>
              <a:t>25.12.2013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14:ferris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DE9A-0A8A-4EE6-866C-B807054AE325}" type="datetime1">
              <a:rPr lang="uk-UA" smtClean="0"/>
              <a:t>25.12.2013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14:ferris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739D-C29C-4D6C-8164-E95AACD3906F}" type="datetime1">
              <a:rPr lang="uk-UA" smtClean="0"/>
              <a:t>25.12.2013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14:ferris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6EF3-3B88-47D8-8936-D821BE635711}" type="datetime1">
              <a:rPr lang="uk-UA" smtClean="0"/>
              <a:t>25.12.2013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14:ferris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D8A5-0383-4380-B745-DF6878D6AAB2}" type="datetime1">
              <a:rPr lang="uk-UA" smtClean="0"/>
              <a:t>25.12.2013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14:ferris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9596-DA04-409C-AD6B-1BC57B1C01AE}" type="datetime1">
              <a:rPr lang="uk-UA" smtClean="0"/>
              <a:t>25.12.2013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14:ferris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C121-9E64-41BD-9841-EA88B2DE3825}" type="datetime1">
              <a:rPr lang="uk-UA" smtClean="0"/>
              <a:t>25.12.2013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14:ferris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E242-8E9A-4E8A-8ABC-86C7F08B8649}" type="datetime1">
              <a:rPr lang="uk-UA" smtClean="0"/>
              <a:t>25.12.2013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14:ferris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8FB3-784C-448C-9019-03CF1A2C89E7}" type="datetime1">
              <a:rPr lang="uk-UA" smtClean="0"/>
              <a:t>25.12.2013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14:ferris dir="l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rgbClr val="21D6E0"/>
            </a:gs>
            <a:gs pos="89000">
              <a:srgbClr val="0087E6"/>
            </a:gs>
            <a:gs pos="100000">
              <a:srgbClr val="005CB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EAAA8-B451-49DD-B031-CA4F25D82750}" type="datetime1">
              <a:rPr lang="uk-UA" smtClean="0"/>
              <a:t>25.12.2013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14:ferris dir="l"/>
      </p:transition>
    </mc:Choice>
    <mc:Fallback xmlns="">
      <p:transition spd="slow" advClick="0" advTm="5000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2" Type="http://schemas.microsoft.com/office/2007/relationships/media" Target="../media/media7.wav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323528" y="1556792"/>
            <a:ext cx="8384866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Зупинися на хвилинку, </a:t>
            </a:r>
          </a:p>
          <a:p>
            <a:pPr algn="ctr"/>
            <a:r>
              <a:rPr lang="uk-UA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подивися на новинку</a:t>
            </a:r>
            <a:endParaRPr lang="uk-UA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10" descr="http://www.neizvestniy-geniy.ru/images/works/photo/2012/03/563628_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99" y="1934892"/>
            <a:ext cx="4968552" cy="440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7" name="Місце для нижнього колонтитула 6"/>
          <p:cNvSpPr>
            <a:spLocks noGrp="1"/>
          </p:cNvSpPr>
          <p:nvPr>
            <p:ph type="ftr" sz="quarter" idx="11"/>
          </p:nvPr>
        </p:nvSpPr>
        <p:spPr>
          <a:xfrm>
            <a:off x="3068161" y="6432002"/>
            <a:ext cx="2895600" cy="365125"/>
          </a:xfrm>
        </p:spPr>
        <p:txBody>
          <a:bodyPr/>
          <a:lstStyle/>
          <a:p>
            <a:r>
              <a:rPr lang="uk-UA" dirty="0" err="1" smtClean="0">
                <a:solidFill>
                  <a:schemeClr val="tx1"/>
                </a:solidFill>
                <a:latin typeface="Arial Black" pitchFamily="34" charset="0"/>
              </a:rPr>
              <a:t>Голенко</a:t>
            </a: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 З.М. </a:t>
            </a:r>
          </a:p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Київська інженерна гімназія</a:t>
            </a:r>
            <a:endParaRPr lang="uk-UA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636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12002">
        <p14:ferris dir="l"/>
      </p:transition>
    </mc:Choice>
    <mc:Fallback xmlns="">
      <p:transition spd="slow" advTm="120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1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5364088" cy="6466730"/>
          </a:xfrm>
        </p:spPr>
        <p:txBody>
          <a:bodyPr>
            <a:normAutofit fontScale="90000"/>
          </a:bodyPr>
          <a:lstStyle/>
          <a:p>
            <a:pPr algn="l"/>
            <a:r>
              <a:rPr lang="uk-UA" sz="2200" dirty="0" err="1" smtClean="0">
                <a:solidFill>
                  <a:srgbClr val="C00000"/>
                </a:solidFill>
                <a:latin typeface="Arial Black" pitchFamily="34" charset="0"/>
              </a:rPr>
              <a:t>Керролл</a:t>
            </a:r>
            <a:r>
              <a:rPr lang="uk-UA" sz="2200" dirty="0" smtClean="0">
                <a:solidFill>
                  <a:srgbClr val="C00000"/>
                </a:solidFill>
                <a:latin typeface="Arial Black" pitchFamily="34" charset="0"/>
              </a:rPr>
              <a:t> Л. Аліса в Задзеркаллі: для </a:t>
            </a:r>
            <a:r>
              <a:rPr lang="uk-UA" sz="2200" dirty="0" err="1" smtClean="0">
                <a:solidFill>
                  <a:srgbClr val="C00000"/>
                </a:solidFill>
                <a:latin typeface="Arial Black" pitchFamily="34" charset="0"/>
              </a:rPr>
              <a:t>молод</a:t>
            </a:r>
            <a:r>
              <a:rPr lang="uk-UA" sz="2200" dirty="0" smtClean="0">
                <a:solidFill>
                  <a:srgbClr val="C00000"/>
                </a:solidFill>
                <a:latin typeface="Arial Black" pitchFamily="34" charset="0"/>
              </a:rPr>
              <a:t>. </a:t>
            </a:r>
            <a:r>
              <a:rPr lang="uk-UA" sz="22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uk-UA" sz="2200" dirty="0" smtClean="0">
                <a:solidFill>
                  <a:srgbClr val="C00000"/>
                </a:solidFill>
                <a:latin typeface="Arial Black" pitchFamily="34" charset="0"/>
              </a:rPr>
              <a:t>І серед. шк. віку / Л.</a:t>
            </a:r>
            <a:r>
              <a:rPr lang="uk-UA" sz="2200" dirty="0" err="1" smtClean="0">
                <a:solidFill>
                  <a:srgbClr val="C00000"/>
                </a:solidFill>
                <a:latin typeface="Arial Black" pitchFamily="34" charset="0"/>
              </a:rPr>
              <a:t>Керролл</a:t>
            </a:r>
            <a:r>
              <a:rPr lang="uk-UA" sz="2200" dirty="0" smtClean="0">
                <a:solidFill>
                  <a:srgbClr val="C00000"/>
                </a:solidFill>
                <a:latin typeface="Arial Black" pitchFamily="34" charset="0"/>
              </a:rPr>
              <a:t>; пер. з англ. В.Г. Наріжної; Є.Г. </a:t>
            </a:r>
            <a:r>
              <a:rPr lang="uk-UA" sz="2200" dirty="0" err="1" smtClean="0">
                <a:solidFill>
                  <a:srgbClr val="C00000"/>
                </a:solidFill>
                <a:latin typeface="Arial Black" pitchFamily="34" charset="0"/>
              </a:rPr>
              <a:t>Гапчинської</a:t>
            </a:r>
            <a:r>
              <a:rPr lang="uk-UA" sz="2200" dirty="0" smtClean="0">
                <a:solidFill>
                  <a:srgbClr val="C00000"/>
                </a:solidFill>
                <a:latin typeface="Arial Black" pitchFamily="34" charset="0"/>
              </a:rPr>
              <a:t>. – Харків: Фоліо, 2012. – 157с. </a:t>
            </a:r>
            <a:br>
              <a:rPr lang="uk-UA" sz="22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uk-UA" sz="2200" dirty="0">
                <a:latin typeface="Arial Black" pitchFamily="34" charset="0"/>
              </a:rPr>
              <a:t> </a:t>
            </a:r>
            <a:r>
              <a:rPr lang="uk-UA" sz="2200" dirty="0" smtClean="0">
                <a:latin typeface="Arial Black" pitchFamily="34" charset="0"/>
              </a:rPr>
              <a:t>	</a:t>
            </a:r>
            <a:r>
              <a:rPr lang="uk-UA" sz="2200" dirty="0" smtClean="0">
                <a:solidFill>
                  <a:srgbClr val="002060"/>
                </a:solidFill>
                <a:latin typeface="Arial Black" pitchFamily="34" charset="0"/>
              </a:rPr>
              <a:t> Гортаючи сторінки цієї яскравої, з веселим і кумедним малюнками книжки, читач разом з дівчинкою Алісою потрапить у захоплюючий світ Задзеркалля, познайомиться з його незвичайними мешканцями – шаховими фігурами, </a:t>
            </a:r>
            <a:r>
              <a:rPr lang="uk-UA" sz="2200" dirty="0" err="1" smtClean="0">
                <a:solidFill>
                  <a:srgbClr val="002060"/>
                </a:solidFill>
                <a:latin typeface="Arial Black" pitchFamily="34" charset="0"/>
              </a:rPr>
              <a:t>задзеркальними</a:t>
            </a:r>
            <a:r>
              <a:rPr lang="uk-UA" sz="2200" dirty="0" smtClean="0">
                <a:solidFill>
                  <a:srgbClr val="002060"/>
                </a:solidFill>
                <a:latin typeface="Arial Black" pitchFamily="34" charset="0"/>
              </a:rPr>
              <a:t> комахами, </a:t>
            </a:r>
            <a:r>
              <a:rPr lang="uk-UA" sz="2200" dirty="0" err="1" smtClean="0">
                <a:solidFill>
                  <a:srgbClr val="002060"/>
                </a:solidFill>
                <a:latin typeface="Arial Black" pitchFamily="34" charset="0"/>
              </a:rPr>
              <a:t>Женчичком</a:t>
            </a:r>
            <a:r>
              <a:rPr lang="uk-UA" sz="2200" dirty="0" smtClean="0">
                <a:solidFill>
                  <a:srgbClr val="002060"/>
                </a:solidFill>
                <a:latin typeface="Arial Black" pitchFamily="34" charset="0"/>
              </a:rPr>
              <a:t> і </a:t>
            </a:r>
            <a:r>
              <a:rPr lang="uk-UA" sz="2200" dirty="0" err="1" smtClean="0">
                <a:solidFill>
                  <a:srgbClr val="002060"/>
                </a:solidFill>
                <a:latin typeface="Arial Black" pitchFamily="34" charset="0"/>
              </a:rPr>
              <a:t>Бренчичком</a:t>
            </a:r>
            <a:r>
              <a:rPr lang="uk-UA" sz="2200" dirty="0" smtClean="0">
                <a:solidFill>
                  <a:srgbClr val="002060"/>
                </a:solidFill>
                <a:latin typeface="Arial Black" pitchFamily="34" charset="0"/>
              </a:rPr>
              <a:t> Левом, та багатьма іншими, яких ще У ХІХ столітті створив відомий англійський письменник і математик </a:t>
            </a:r>
            <a:r>
              <a:rPr lang="uk-UA" sz="2200" dirty="0" err="1" smtClean="0">
                <a:solidFill>
                  <a:srgbClr val="002060"/>
                </a:solidFill>
                <a:latin typeface="Arial Black" pitchFamily="34" charset="0"/>
              </a:rPr>
              <a:t>Льюїс</a:t>
            </a:r>
            <a:r>
              <a:rPr lang="uk-UA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uk-UA" sz="2200" dirty="0" err="1" smtClean="0">
                <a:solidFill>
                  <a:srgbClr val="002060"/>
                </a:solidFill>
                <a:latin typeface="Arial Black" pitchFamily="34" charset="0"/>
              </a:rPr>
              <a:t>Керролл</a:t>
            </a:r>
            <a:r>
              <a:rPr lang="uk-UA" sz="2200" dirty="0" smtClean="0">
                <a:solidFill>
                  <a:srgbClr val="002060"/>
                </a:solidFill>
                <a:latin typeface="Arial Black" pitchFamily="34" charset="0"/>
              </a:rPr>
              <a:t> (1832- 1898).</a:t>
            </a:r>
            <a:endParaRPr lang="uk-UA" sz="2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1722" r="19999"/>
          <a:stretch/>
        </p:blipFill>
        <p:spPr>
          <a:xfrm>
            <a:off x="-1" y="764704"/>
            <a:ext cx="4004739" cy="58029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FF0C-1521-4B36-808B-628A8B64707E}" type="datetime1">
              <a:rPr lang="uk-UA" smtClean="0"/>
              <a:t>25.12.2013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993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19667">
        <p14:ferris dir="l"/>
      </p:transition>
    </mc:Choice>
    <mc:Fallback xmlns="">
      <p:transition spd="slow" advTm="196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707904" y="404664"/>
            <a:ext cx="5436096" cy="5976664"/>
          </a:xfrm>
        </p:spPr>
        <p:txBody>
          <a:bodyPr>
            <a:normAutofit/>
          </a:bodyPr>
          <a:lstStyle/>
          <a:p>
            <a:r>
              <a:rPr lang="uk-UA" sz="2200" dirty="0" smtClean="0">
                <a:solidFill>
                  <a:srgbClr val="C00000"/>
                </a:solidFill>
                <a:latin typeface="Arial Black" pitchFamily="34" charset="0"/>
              </a:rPr>
              <a:t>Діккенс Чарльз. Різдвяна пісня у прозі. Святочна повість із Духами. – К.: Грамота, 2012. – 160с.</a:t>
            </a:r>
          </a:p>
          <a:p>
            <a:r>
              <a:rPr lang="uk-UA" sz="2200" dirty="0">
                <a:latin typeface="Arial Black" pitchFamily="34" charset="0"/>
              </a:rPr>
              <a:t> </a:t>
            </a:r>
            <a:r>
              <a:rPr lang="uk-UA" sz="2200" dirty="0" smtClean="0">
                <a:latin typeface="Arial Black" pitchFamily="34" charset="0"/>
              </a:rPr>
              <a:t>	 </a:t>
            </a:r>
            <a:r>
              <a:rPr lang="uk-UA" sz="2200" dirty="0" smtClean="0">
                <a:solidFill>
                  <a:srgbClr val="002060"/>
                </a:solidFill>
                <a:latin typeface="Arial Black" pitchFamily="34" charset="0"/>
              </a:rPr>
              <a:t>У повісті видатного англійського письменника Чарльза Діккенса (1812-1870) «Різдвяна пісня у прозі» уміло поєднується реальність із казкою, правда з вигадкою, фантастичне з буденним. У центрі повісті – історія старого </a:t>
            </a:r>
            <a:r>
              <a:rPr lang="uk-UA" sz="2200" dirty="0" err="1" smtClean="0">
                <a:solidFill>
                  <a:srgbClr val="002060"/>
                </a:solidFill>
                <a:latin typeface="Arial Black" pitchFamily="34" charset="0"/>
              </a:rPr>
              <a:t>жмиктрута</a:t>
            </a:r>
            <a:r>
              <a:rPr lang="uk-UA" sz="2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uk-UA" sz="2200" dirty="0" err="1" smtClean="0">
                <a:solidFill>
                  <a:srgbClr val="002060"/>
                </a:solidFill>
                <a:latin typeface="Arial Black" pitchFamily="34" charset="0"/>
              </a:rPr>
              <a:t>Скруджа</a:t>
            </a:r>
            <a:r>
              <a:rPr lang="uk-UA" sz="2200" dirty="0" smtClean="0">
                <a:solidFill>
                  <a:srgbClr val="002060"/>
                </a:solidFill>
                <a:latin typeface="Arial Black" pitchFamily="34" charset="0"/>
              </a:rPr>
              <a:t>, якого неймовірні пригоди різдвяної ночі примусили змінити на краще.</a:t>
            </a:r>
            <a:endParaRPr lang="uk-UA" sz="2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606" t="191" r="4602" b="-191"/>
          <a:stretch/>
        </p:blipFill>
        <p:spPr>
          <a:xfrm>
            <a:off x="174202" y="908720"/>
            <a:ext cx="3730534" cy="54651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6559-5DD8-4A21-8B48-52CEC01ECE9C}" type="datetime1">
              <a:rPr lang="uk-UA" smtClean="0"/>
              <a:t>25.12.2013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906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1350">
        <p14:ferris dir="l"/>
      </p:transition>
    </mc:Choice>
    <mc:Fallback xmlns="">
      <p:transition spd="slow" advTm="213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147" y="548680"/>
            <a:ext cx="4426756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Місце для вмісту 5"/>
          <p:cNvSpPr>
            <a:spLocks noGrp="1"/>
          </p:cNvSpPr>
          <p:nvPr>
            <p:ph sz="half" idx="2"/>
          </p:nvPr>
        </p:nvSpPr>
        <p:spPr>
          <a:xfrm>
            <a:off x="107504" y="404664"/>
            <a:ext cx="4824536" cy="6192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200" dirty="0" smtClean="0">
                <a:solidFill>
                  <a:srgbClr val="C00000"/>
                </a:solidFill>
                <a:latin typeface="Arial Black" pitchFamily="34" charset="0"/>
              </a:rPr>
              <a:t>Зав’язкін О.В. Загадки і таємниці нашої планети. – Донецьк: ТОВ «ВКФ «БАО», 2012. – 128с.: іл.</a:t>
            </a:r>
          </a:p>
          <a:p>
            <a:pPr marL="0" indent="0">
              <a:buNone/>
            </a:pPr>
            <a:r>
              <a:rPr lang="uk-UA" sz="2200" dirty="0">
                <a:latin typeface="Arial Black" pitchFamily="34" charset="0"/>
              </a:rPr>
              <a:t>	</a:t>
            </a:r>
            <a:r>
              <a:rPr lang="uk-UA" sz="2200" dirty="0" smtClean="0">
                <a:solidFill>
                  <a:srgbClr val="002060"/>
                </a:solidFill>
                <a:latin typeface="Arial Black" pitchFamily="34" charset="0"/>
              </a:rPr>
              <a:t>Що може бути захопливішим за нові відкриття? Планета Земля чекає на своїх дослідників і розкриває перед ними свої таємниці.</a:t>
            </a:r>
          </a:p>
          <a:p>
            <a:pPr marL="0" indent="0">
              <a:buNone/>
            </a:pPr>
            <a:r>
              <a:rPr lang="uk-UA" sz="2200" dirty="0">
                <a:solidFill>
                  <a:srgbClr val="002060"/>
                </a:solidFill>
                <a:latin typeface="Arial Black" pitchFamily="34" charset="0"/>
              </a:rPr>
              <a:t>	</a:t>
            </a:r>
            <a:r>
              <a:rPr lang="uk-UA" sz="2200" dirty="0" smtClean="0">
                <a:solidFill>
                  <a:srgbClr val="002060"/>
                </a:solidFill>
                <a:latin typeface="Arial Black" pitchFamily="34" charset="0"/>
              </a:rPr>
              <a:t>Це яскраве видання допоможе читачам познайомитися з дивовижними тваринами і рослинами, здійснити захопливу подорож по країнах і континентах, розкрити загадки давньої і нової історії. </a:t>
            </a:r>
          </a:p>
          <a:p>
            <a:pPr marL="0" indent="0">
              <a:buNone/>
            </a:pPr>
            <a:endParaRPr lang="uk-UA" sz="2200" dirty="0">
              <a:latin typeface="Arial Black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F679-0702-4563-A508-641221C54787}" type="datetime1">
              <a:rPr lang="uk-UA" smtClean="0"/>
              <a:t>25.12.2013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32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5299">
        <p14:ferris dir="l"/>
      </p:transition>
    </mc:Choice>
    <mc:Fallback xmlns="">
      <p:transition spd="slow" advTm="252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тексту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4"/>
          </p:nvPr>
        </p:nvSpPr>
        <p:spPr>
          <a:xfrm>
            <a:off x="3923929" y="260648"/>
            <a:ext cx="4762872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dirty="0" smtClean="0">
                <a:solidFill>
                  <a:srgbClr val="C00000"/>
                </a:solidFill>
                <a:latin typeface="Arial Black" pitchFamily="34" charset="0"/>
              </a:rPr>
              <a:t>Українські прислів'я  і приказки / упорядник Т.М. Панасенко. – Харків: ТОВ «Бібколектор», 2012. – 351с.</a:t>
            </a:r>
          </a:p>
          <a:p>
            <a:pPr marL="0" indent="0">
              <a:buNone/>
            </a:pPr>
            <a:r>
              <a:rPr lang="uk-UA" sz="2200" dirty="0" smtClean="0">
                <a:latin typeface="Arial Black" pitchFamily="34" charset="0"/>
              </a:rPr>
              <a:t>	</a:t>
            </a:r>
          </a:p>
          <a:p>
            <a:pPr marL="0" indent="0">
              <a:buNone/>
            </a:pPr>
            <a:r>
              <a:rPr lang="uk-UA" sz="2200" dirty="0">
                <a:latin typeface="Arial Black" pitchFamily="34" charset="0"/>
              </a:rPr>
              <a:t>	</a:t>
            </a:r>
            <a:r>
              <a:rPr lang="uk-UA" sz="2200" dirty="0" smtClean="0">
                <a:solidFill>
                  <a:srgbClr val="002060"/>
                </a:solidFill>
                <a:latin typeface="Arial Black" pitchFamily="34" charset="0"/>
              </a:rPr>
              <a:t>До збірки ввійшли не тільки прислів’я і приказки, а й близькі до них народні порівняння, вітання, побажання тощо, які свідчать про дотепну вдачу і кмітливість українського народу.</a:t>
            </a:r>
            <a:endParaRPr lang="uk-UA" sz="2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r="4529" b="2918"/>
          <a:stretch/>
        </p:blipFill>
        <p:spPr>
          <a:xfrm>
            <a:off x="323528" y="908720"/>
            <a:ext cx="3500189" cy="5443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6120-B429-4BAC-B60A-65ADADE970B4}" type="datetime1">
              <a:rPr lang="uk-UA" smtClean="0"/>
              <a:t>25.12.2013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226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1014">
        <p14:ferris dir="l"/>
      </p:transition>
    </mc:Choice>
    <mc:Fallback xmlns="">
      <p:transition spd="slow" advTm="21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ісце для вмісту 7"/>
          <p:cNvSpPr>
            <a:spLocks noGrp="1"/>
          </p:cNvSpPr>
          <p:nvPr>
            <p:ph sz="quarter" idx="4"/>
          </p:nvPr>
        </p:nvSpPr>
        <p:spPr>
          <a:xfrm>
            <a:off x="3923928" y="260648"/>
            <a:ext cx="5220072" cy="6326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dirty="0" smtClean="0">
                <a:solidFill>
                  <a:srgbClr val="C00000"/>
                </a:solidFill>
                <a:latin typeface="Arial Black" pitchFamily="34" charset="0"/>
              </a:rPr>
              <a:t>Удовиченко Л.М. Енциклопедія-довідник зі світової літератури/ За загальною редакцією         Н.М. </a:t>
            </a:r>
            <a:r>
              <a:rPr lang="uk-UA" sz="2200" dirty="0" err="1" smtClean="0">
                <a:solidFill>
                  <a:srgbClr val="C00000"/>
                </a:solidFill>
                <a:latin typeface="Arial Black" pitchFamily="34" charset="0"/>
              </a:rPr>
              <a:t>Кадоб’янської</a:t>
            </a:r>
            <a:r>
              <a:rPr lang="uk-UA" sz="2200" dirty="0" smtClean="0">
                <a:solidFill>
                  <a:srgbClr val="C00000"/>
                </a:solidFill>
                <a:latin typeface="Arial Black" pitchFamily="34" charset="0"/>
              </a:rPr>
              <a:t>. – К.: Видавничий дім «Освіта», 2012. – 144с.</a:t>
            </a:r>
          </a:p>
          <a:p>
            <a:pPr marL="0" indent="0">
              <a:buNone/>
            </a:pPr>
            <a:r>
              <a:rPr lang="uk-UA" sz="2200" dirty="0">
                <a:latin typeface="Arial Black" pitchFamily="34" charset="0"/>
              </a:rPr>
              <a:t>	</a:t>
            </a:r>
            <a:r>
              <a:rPr lang="uk-UA" sz="2200" dirty="0" smtClean="0">
                <a:solidFill>
                  <a:srgbClr val="002060"/>
                </a:solidFill>
                <a:latin typeface="Arial Black" pitchFamily="34" charset="0"/>
              </a:rPr>
              <a:t>Пропонований довідник зі світової літератури містить відомості про письменників світу. В ньому можна прочитати про міф і казку, античну літературу, літературу Давнього світу і Середніх віків, епохи Відродження і Просвітництва, мистецтво Нового часу.</a:t>
            </a:r>
            <a:endParaRPr lang="uk-UA" sz="2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r="6588"/>
          <a:stretch/>
        </p:blipFill>
        <p:spPr>
          <a:xfrm>
            <a:off x="323528" y="404664"/>
            <a:ext cx="3069946" cy="4701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8F06-1D99-431E-8AC6-537E8EC16BF6}" type="datetime1">
              <a:rPr lang="uk-UA" smtClean="0"/>
              <a:t>25.12.2013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40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6580">
        <p14:ferris dir="l"/>
      </p:transition>
    </mc:Choice>
    <mc:Fallback xmlns="">
      <p:transition spd="slow" advTm="265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Місце для вмісту 14"/>
          <p:cNvSpPr>
            <a:spLocks noGrp="1"/>
          </p:cNvSpPr>
          <p:nvPr>
            <p:ph idx="1"/>
          </p:nvPr>
        </p:nvSpPr>
        <p:spPr>
          <a:xfrm>
            <a:off x="3575050" y="273050"/>
            <a:ext cx="5389438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dirty="0" err="1" smtClean="0">
                <a:solidFill>
                  <a:srgbClr val="C00000"/>
                </a:solidFill>
                <a:latin typeface="Arial Black" pitchFamily="34" charset="0"/>
              </a:rPr>
              <a:t>Воропай</a:t>
            </a:r>
            <a:r>
              <a:rPr lang="uk-UA" sz="2200" dirty="0" smtClean="0">
                <a:solidFill>
                  <a:srgbClr val="C00000"/>
                </a:solidFill>
                <a:latin typeface="Arial Black" pitchFamily="34" charset="0"/>
              </a:rPr>
              <a:t> О. Звичаї нашого народу: нар.-календар. звичаї, укр. нар. одяг : етнографічний нарис/ Олекса </a:t>
            </a:r>
            <a:r>
              <a:rPr lang="uk-UA" sz="2200" dirty="0" err="1" smtClean="0">
                <a:solidFill>
                  <a:srgbClr val="C00000"/>
                </a:solidFill>
                <a:latin typeface="Arial Black" pitchFamily="34" charset="0"/>
              </a:rPr>
              <a:t>Воропай</a:t>
            </a:r>
            <a:r>
              <a:rPr lang="uk-UA" sz="2200" dirty="0" smtClean="0">
                <a:solidFill>
                  <a:srgbClr val="C00000"/>
                </a:solidFill>
                <a:latin typeface="Arial Black" pitchFamily="34" charset="0"/>
              </a:rPr>
              <a:t>; </a:t>
            </a:r>
            <a:r>
              <a:rPr lang="uk-UA" sz="2200" dirty="0" err="1" smtClean="0">
                <a:solidFill>
                  <a:srgbClr val="C00000"/>
                </a:solidFill>
                <a:latin typeface="Arial Black" pitchFamily="34" charset="0"/>
              </a:rPr>
              <a:t>худож</a:t>
            </a:r>
            <a:r>
              <a:rPr lang="uk-UA" sz="2200" dirty="0" smtClean="0">
                <a:solidFill>
                  <a:srgbClr val="C00000"/>
                </a:solidFill>
                <a:latin typeface="Arial Black" pitchFamily="34" charset="0"/>
              </a:rPr>
              <a:t>. </a:t>
            </a:r>
            <a:r>
              <a:rPr lang="uk-UA" sz="2200" dirty="0" err="1">
                <a:solidFill>
                  <a:srgbClr val="C00000"/>
                </a:solidFill>
                <a:latin typeface="Arial Black" pitchFamily="34" charset="0"/>
              </a:rPr>
              <a:t>о</a:t>
            </a:r>
            <a:r>
              <a:rPr lang="uk-UA" sz="2200" dirty="0" err="1" smtClean="0">
                <a:solidFill>
                  <a:srgbClr val="C00000"/>
                </a:solidFill>
                <a:latin typeface="Arial Black" pitchFamily="34" charset="0"/>
              </a:rPr>
              <a:t>форм</a:t>
            </a:r>
            <a:r>
              <a:rPr lang="uk-UA" sz="2200" dirty="0" smtClean="0">
                <a:solidFill>
                  <a:srgbClr val="C00000"/>
                </a:solidFill>
                <a:latin typeface="Arial Black" pitchFamily="34" charset="0"/>
              </a:rPr>
              <a:t>. І.</a:t>
            </a:r>
            <a:r>
              <a:rPr lang="uk-UA" sz="2200" dirty="0" err="1" smtClean="0">
                <a:solidFill>
                  <a:srgbClr val="C00000"/>
                </a:solidFill>
                <a:latin typeface="Arial Black" pitchFamily="34" charset="0"/>
              </a:rPr>
              <a:t>Бородаєвої</a:t>
            </a:r>
            <a:r>
              <a:rPr lang="uk-UA" sz="2200" dirty="0" smtClean="0">
                <a:solidFill>
                  <a:srgbClr val="C00000"/>
                </a:solidFill>
                <a:latin typeface="Arial Black" pitchFamily="34" charset="0"/>
              </a:rPr>
              <a:t>. – К.: </a:t>
            </a:r>
            <a:r>
              <a:rPr lang="uk-UA" sz="2200" dirty="0" err="1" smtClean="0">
                <a:solidFill>
                  <a:srgbClr val="C00000"/>
                </a:solidFill>
                <a:latin typeface="Arial Black" pitchFamily="34" charset="0"/>
              </a:rPr>
              <a:t>Унів</a:t>
            </a:r>
            <a:r>
              <a:rPr lang="uk-UA" sz="2200" dirty="0" smtClean="0">
                <a:solidFill>
                  <a:srgbClr val="C00000"/>
                </a:solidFill>
                <a:latin typeface="Arial Black" pitchFamily="34" charset="0"/>
              </a:rPr>
              <a:t>. Вид-во ПУЛЬСАРИ, 2012. – 632с.</a:t>
            </a:r>
            <a:endParaRPr lang="uk-UA" sz="2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9907" t="2440" r="193" b="2451"/>
          <a:stretch/>
        </p:blipFill>
        <p:spPr>
          <a:xfrm>
            <a:off x="239269" y="476672"/>
            <a:ext cx="3135938" cy="4713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8A5C-DB7F-440F-9DDB-D30745F042DE}" type="datetime1">
              <a:rPr lang="uk-UA" smtClean="0"/>
              <a:t>25.12.2013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161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15581">
        <p14:ferris dir="l"/>
      </p:transition>
    </mc:Choice>
    <mc:Fallback xmlns="">
      <p:transition spd="slow" advTm="155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539552" y="260648"/>
            <a:ext cx="732283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Запрошуємо вас </a:t>
            </a:r>
          </a:p>
          <a:p>
            <a:pPr algn="ctr"/>
            <a:r>
              <a:rPr lang="uk-UA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до бібліотеки</a:t>
            </a:r>
            <a:endParaRPr lang="uk-UA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7044-4894-4858-A39A-22D4D78665E1}" type="datetime1">
              <a:rPr lang="uk-UA" smtClean="0"/>
              <a:t>25.12.2013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632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551397" y="764704"/>
            <a:ext cx="5485100" cy="4285097"/>
          </a:xfrm>
        </p:spPr>
        <p:txBody>
          <a:bodyPr>
            <a:normAutofit/>
          </a:bodyPr>
          <a:lstStyle/>
          <a:p>
            <a:r>
              <a:rPr lang="uk-UA" sz="2200" dirty="0" smtClean="0">
                <a:solidFill>
                  <a:srgbClr val="FF0000"/>
                </a:solidFill>
                <a:latin typeface="Arial Black" pitchFamily="34" charset="0"/>
              </a:rPr>
              <a:t>Гнатюк Л.П. Нічка –</a:t>
            </a:r>
            <a:r>
              <a:rPr lang="uk-UA" sz="2200" dirty="0" err="1" smtClean="0">
                <a:solidFill>
                  <a:srgbClr val="FF0000"/>
                </a:solidFill>
                <a:latin typeface="Arial Black" pitchFamily="34" charset="0"/>
              </a:rPr>
              <a:t>Чарівничка</a:t>
            </a:r>
            <a:r>
              <a:rPr lang="uk-UA" sz="2200" dirty="0" smtClean="0">
                <a:solidFill>
                  <a:srgbClr val="FF0000"/>
                </a:solidFill>
                <a:latin typeface="Arial Black" pitchFamily="34" charset="0"/>
              </a:rPr>
              <a:t>. – К.: національне газетно-журнальне видавництво, 2012.-96с. : іл.</a:t>
            </a:r>
          </a:p>
          <a:p>
            <a:r>
              <a:rPr lang="uk-UA" sz="2200" dirty="0">
                <a:latin typeface="Arial Black" pitchFamily="34" charset="0"/>
              </a:rPr>
              <a:t> </a:t>
            </a:r>
            <a:r>
              <a:rPr lang="uk-UA" sz="2200" dirty="0" smtClean="0">
                <a:latin typeface="Arial Black" pitchFamily="34" charset="0"/>
              </a:rPr>
              <a:t>	</a:t>
            </a:r>
            <a:r>
              <a:rPr lang="uk-UA" sz="2200" dirty="0" smtClean="0">
                <a:solidFill>
                  <a:srgbClr val="002060"/>
                </a:solidFill>
                <a:latin typeface="Arial Black" pitchFamily="34" charset="0"/>
              </a:rPr>
              <a:t>До яскраво ілюстрованої книжки «</a:t>
            </a:r>
            <a:r>
              <a:rPr lang="uk-UA" sz="2200" dirty="0" err="1" smtClean="0">
                <a:solidFill>
                  <a:srgbClr val="002060"/>
                </a:solidFill>
                <a:latin typeface="Arial Black" pitchFamily="34" charset="0"/>
              </a:rPr>
              <a:t>Нічка-Чарівничка</a:t>
            </a:r>
            <a:r>
              <a:rPr lang="uk-UA" sz="2200" dirty="0" smtClean="0">
                <a:solidFill>
                  <a:srgbClr val="002060"/>
                </a:solidFill>
                <a:latin typeface="Arial Black" pitchFamily="34" charset="0"/>
              </a:rPr>
              <a:t>» відомої української поетеси Людмили Гнатюк увійшли веселі поетичні </a:t>
            </a:r>
            <a:r>
              <a:rPr lang="uk-UA" sz="2200" dirty="0" err="1" smtClean="0">
                <a:solidFill>
                  <a:srgbClr val="002060"/>
                </a:solidFill>
                <a:latin typeface="Arial Black" pitchFamily="34" charset="0"/>
              </a:rPr>
              <a:t>цікавинки</a:t>
            </a:r>
            <a:r>
              <a:rPr lang="uk-UA" sz="2200" dirty="0" smtClean="0">
                <a:solidFill>
                  <a:srgbClr val="002060"/>
                </a:solidFill>
                <a:latin typeface="Arial Black" pitchFamily="34" charset="0"/>
              </a:rPr>
              <a:t> та </a:t>
            </a:r>
            <a:r>
              <a:rPr lang="uk-UA" sz="2200" dirty="0" err="1" smtClean="0">
                <a:solidFill>
                  <a:srgbClr val="002060"/>
                </a:solidFill>
                <a:latin typeface="Arial Black" pitchFamily="34" charset="0"/>
              </a:rPr>
              <a:t>колисаночки</a:t>
            </a:r>
            <a:r>
              <a:rPr lang="uk-UA" sz="2200" dirty="0" smtClean="0">
                <a:solidFill>
                  <a:srgbClr val="002060"/>
                </a:solidFill>
                <a:latin typeface="Arial Black" pitchFamily="34" charset="0"/>
              </a:rPr>
              <a:t> для дітей та їх батьків.</a:t>
            </a:r>
            <a:endParaRPr lang="uk-UA" sz="2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r="3672"/>
          <a:stretch/>
        </p:blipFill>
        <p:spPr>
          <a:xfrm>
            <a:off x="243875" y="188640"/>
            <a:ext cx="3371884" cy="4717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4E93-F509-4152-8807-4F6F662ADFC5}" type="datetime1">
              <a:rPr lang="uk-UA" smtClean="0"/>
              <a:t>25.12.2013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16769">
        <p14:ferris dir="l"/>
      </p:transition>
    </mc:Choice>
    <mc:Fallback xmlns="">
      <p:transition spd="slow" advTm="167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820" y="404664"/>
            <a:ext cx="5714180" cy="1412776"/>
          </a:xfrm>
          <a:scene3d>
            <a:camera prst="perspectiveRight"/>
            <a:lightRig rig="threePt" dir="t"/>
          </a:scene3d>
        </p:spPr>
        <p:txBody>
          <a:bodyPr>
            <a:noAutofit/>
          </a:bodyPr>
          <a:lstStyle/>
          <a:p>
            <a:pPr algn="just"/>
            <a:r>
              <a:rPr lang="uk-UA" sz="2200" dirty="0" smtClean="0">
                <a:solidFill>
                  <a:srgbClr val="C00000"/>
                </a:solidFill>
                <a:latin typeface="Arial Black" pitchFamily="34" charset="0"/>
              </a:rPr>
              <a:t>Шевченко Т. Дитячий Кобзар/</a:t>
            </a:r>
            <a:br>
              <a:rPr lang="uk-UA" sz="22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uk-UA" sz="2200" dirty="0" smtClean="0">
                <a:solidFill>
                  <a:srgbClr val="C00000"/>
                </a:solidFill>
                <a:latin typeface="Arial Black" pitchFamily="34" charset="0"/>
              </a:rPr>
              <a:t>Для середнього шкільного віку. – Видавництво старого Лева, 2012. – 64с.</a:t>
            </a:r>
            <a:endParaRPr lang="uk-UA" sz="2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r="3172"/>
          <a:stretch/>
        </p:blipFill>
        <p:spPr>
          <a:xfrm>
            <a:off x="179512" y="1052736"/>
            <a:ext cx="3250308" cy="47084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4292" t="1571"/>
          <a:stretch/>
        </p:blipFill>
        <p:spPr>
          <a:xfrm>
            <a:off x="4644008" y="2126435"/>
            <a:ext cx="3024336" cy="4288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2AA6-3F8B-40C6-BDCD-4EC23C76E2EB}" type="datetime1">
              <a:rPr lang="uk-UA" smtClean="0"/>
              <a:t>25.12.2013</a:t>
            </a:fld>
            <a:endParaRPr lang="uk-UA"/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206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12505">
        <p14:ferris dir="l"/>
      </p:transition>
    </mc:Choice>
    <mc:Fallback xmlns="">
      <p:transition spd="slow" advTm="125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0715" y="404664"/>
            <a:ext cx="5184576" cy="5400600"/>
          </a:xfrm>
        </p:spPr>
        <p:txBody>
          <a:bodyPr>
            <a:normAutofit fontScale="90000"/>
          </a:bodyPr>
          <a:lstStyle/>
          <a:p>
            <a:pPr algn="l"/>
            <a:r>
              <a:rPr lang="uk-UA" sz="2200" dirty="0" smtClean="0">
                <a:latin typeface="Arial Black" pitchFamily="34" charset="0"/>
              </a:rPr>
              <a:t>Кучеренко В.И. </a:t>
            </a:r>
            <a:r>
              <a:rPr lang="uk-UA" sz="2200" dirty="0" err="1" smtClean="0">
                <a:latin typeface="Arial Black" pitchFamily="34" charset="0"/>
              </a:rPr>
              <a:t>Сказки</a:t>
            </a:r>
            <a:r>
              <a:rPr lang="uk-UA" sz="2200" dirty="0" smtClean="0">
                <a:latin typeface="Arial Black" pitchFamily="34" charset="0"/>
              </a:rPr>
              <a:t> старого </a:t>
            </a:r>
            <a:r>
              <a:rPr lang="uk-UA" sz="2200" dirty="0" err="1" smtClean="0">
                <a:latin typeface="Arial Black" pitchFamily="34" charset="0"/>
              </a:rPr>
              <a:t>медведя</a:t>
            </a:r>
            <a:r>
              <a:rPr lang="uk-UA" sz="2200" dirty="0" smtClean="0">
                <a:latin typeface="Arial Black" pitchFamily="34" charset="0"/>
              </a:rPr>
              <a:t>. – К.: </a:t>
            </a:r>
            <a:r>
              <a:rPr lang="ru-RU" sz="2200" dirty="0" smtClean="0">
                <a:latin typeface="Arial Black" pitchFamily="34" charset="0"/>
              </a:rPr>
              <a:t>Эко-ПРДАКШН, 2012. – 80с.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>
                <a:latin typeface="Arial Black" pitchFamily="34" charset="0"/>
              </a:rPr>
              <a:t/>
            </a:r>
            <a:br>
              <a:rPr lang="ru-RU" sz="2200" dirty="0">
                <a:latin typeface="Arial Black" pitchFamily="34" charset="0"/>
              </a:rPr>
            </a:br>
            <a:r>
              <a:rPr lang="ru-RU" sz="2200" dirty="0">
                <a:latin typeface="Arial Black" pitchFamily="34" charset="0"/>
              </a:rPr>
              <a:t>	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Книга знакомит маленьких читателей с героями народных легенд. В поэтической форме автор мастерски изобразил характеры героев. Яркие иллюстрации художника дополняют образы. Главный герой – Старый Медведь – рассказывает об истории наших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територий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, о быте и славе наших предков. Сказки для детей 5-10 лет.</a:t>
            </a:r>
            <a:endParaRPr lang="uk-UA" sz="2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r="9517"/>
          <a:stretch/>
        </p:blipFill>
        <p:spPr>
          <a:xfrm>
            <a:off x="179512" y="548680"/>
            <a:ext cx="3351203" cy="46481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F71E-3740-4FCD-8623-AD4BA74F7173}" type="datetime1">
              <a:rPr lang="uk-UA" smtClean="0"/>
              <a:t>25.12.2013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147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3220">
        <p14:ferris dir="l"/>
      </p:transition>
    </mc:Choice>
    <mc:Fallback xmlns="">
      <p:transition spd="slow" advTm="232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r="2492"/>
          <a:stretch/>
        </p:blipFill>
        <p:spPr>
          <a:xfrm>
            <a:off x="251520" y="692696"/>
            <a:ext cx="3286413" cy="47030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Місце для вмісту 5"/>
          <p:cNvSpPr>
            <a:spLocks noGrp="1"/>
          </p:cNvSpPr>
          <p:nvPr>
            <p:ph sz="half" idx="2"/>
          </p:nvPr>
        </p:nvSpPr>
        <p:spPr>
          <a:xfrm>
            <a:off x="3779912" y="620688"/>
            <a:ext cx="5256584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Нов</a:t>
            </a:r>
            <a:r>
              <a:rPr lang="uk-UA" sz="20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ікова-Бем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Л.К. Діамантова дівчинка. </a:t>
            </a:r>
            <a:r>
              <a:rPr lang="uk-UA" sz="20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–Донецьк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: Видавництво «Донбас», 2012. – 104с., мал.</a:t>
            </a:r>
          </a:p>
          <a:p>
            <a:pPr marL="0" indent="0">
              <a:buNone/>
            </a:pPr>
            <a:r>
              <a:rPr lang="uk-UA" sz="2000" dirty="0">
                <a:latin typeface="Arial Black" pitchFamily="34" charset="0"/>
              </a:rPr>
              <a:t>	</a:t>
            </a:r>
            <a:endParaRPr lang="uk-UA" sz="20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rgbClr val="FF0000"/>
                </a:solidFill>
                <a:latin typeface="Arial Black" pitchFamily="34" charset="0"/>
              </a:rPr>
              <a:t>Казка-повість «Діамантова дівчинка» написана в найкращих традиціях народних казок та відомих казкарів світу. Це розповідь про подорож веселої дівчинки </a:t>
            </a:r>
            <a:r>
              <a:rPr lang="uk-UA" sz="2000" dirty="0" err="1" smtClean="0">
                <a:solidFill>
                  <a:srgbClr val="FF0000"/>
                </a:solidFill>
                <a:latin typeface="Arial Black" pitchFamily="34" charset="0"/>
              </a:rPr>
              <a:t>Мересі</a:t>
            </a:r>
            <a:r>
              <a:rPr lang="uk-UA" sz="2000" dirty="0" smtClean="0">
                <a:solidFill>
                  <a:srgbClr val="FF0000"/>
                </a:solidFill>
                <a:latin typeface="Arial Black" pitchFamily="34" charset="0"/>
              </a:rPr>
              <a:t> до чарівної країни </a:t>
            </a:r>
            <a:r>
              <a:rPr lang="uk-UA" sz="2000" dirty="0" err="1" smtClean="0">
                <a:solidFill>
                  <a:srgbClr val="FF0000"/>
                </a:solidFill>
                <a:latin typeface="Arial Black" pitchFamily="34" charset="0"/>
              </a:rPr>
              <a:t>Магіраш</a:t>
            </a:r>
            <a:r>
              <a:rPr lang="uk-UA" sz="2000" dirty="0" smtClean="0">
                <a:solidFill>
                  <a:srgbClr val="FF0000"/>
                </a:solidFill>
                <a:latin typeface="Arial Black" pitchFamily="34" charset="0"/>
              </a:rPr>
              <a:t>. Багато цікавих зустрічей на шляху </a:t>
            </a:r>
            <a:r>
              <a:rPr lang="uk-UA" sz="2000" dirty="0" err="1" smtClean="0">
                <a:solidFill>
                  <a:srgbClr val="FF0000"/>
                </a:solidFill>
                <a:latin typeface="Arial Black" pitchFamily="34" charset="0"/>
              </a:rPr>
              <a:t>мересі</a:t>
            </a:r>
            <a:r>
              <a:rPr lang="uk-UA" sz="2000" dirty="0" smtClean="0">
                <a:solidFill>
                  <a:srgbClr val="FF0000"/>
                </a:solidFill>
                <a:latin typeface="Arial Black" pitchFamily="34" charset="0"/>
              </a:rPr>
              <a:t> – з доброзичливим  Юліаном </a:t>
            </a:r>
            <a:r>
              <a:rPr lang="uk-UA" sz="2000" dirty="0" err="1" smtClean="0">
                <a:solidFill>
                  <a:srgbClr val="FF0000"/>
                </a:solidFill>
                <a:latin typeface="Arial Black" pitchFamily="34" charset="0"/>
              </a:rPr>
              <a:t>Григоріановичем</a:t>
            </a:r>
            <a:r>
              <a:rPr lang="uk-UA" sz="2000" dirty="0" smtClean="0">
                <a:solidFill>
                  <a:srgbClr val="FF0000"/>
                </a:solidFill>
                <a:latin typeface="Arial Black" pitchFamily="34" charset="0"/>
              </a:rPr>
              <a:t>, кумедними тітоньками </a:t>
            </a:r>
            <a:r>
              <a:rPr lang="uk-UA" sz="2000" dirty="0" err="1" smtClean="0">
                <a:solidFill>
                  <a:srgbClr val="FF0000"/>
                </a:solidFill>
                <a:latin typeface="Arial Black" pitchFamily="34" charset="0"/>
              </a:rPr>
              <a:t>Кубульками-Букульками</a:t>
            </a:r>
            <a:r>
              <a:rPr lang="uk-UA" sz="2000" dirty="0" smtClean="0">
                <a:solidFill>
                  <a:srgbClr val="FF0000"/>
                </a:solidFill>
                <a:latin typeface="Arial Black" pitchFamily="34" charset="0"/>
              </a:rPr>
              <a:t>….</a:t>
            </a:r>
            <a:endParaRPr lang="uk-UA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5AC6-4AE8-48B8-B88A-4FD833792D78}" type="datetime1">
              <a:rPr lang="uk-UA" smtClean="0"/>
              <a:t>25.12.2013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572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585">
        <p14:ferris dir="l"/>
      </p:transition>
    </mc:Choice>
    <mc:Fallback xmlns="">
      <p:transition spd="slow" advTm="205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r="15011" b="2627"/>
          <a:stretch/>
        </p:blipFill>
        <p:spPr>
          <a:xfrm>
            <a:off x="4932040" y="620688"/>
            <a:ext cx="3577378" cy="49469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179512" y="404664"/>
            <a:ext cx="4546848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dirty="0" smtClean="0">
                <a:solidFill>
                  <a:srgbClr val="A50021"/>
                </a:solidFill>
                <a:latin typeface="Arial Black" pitchFamily="34" charset="0"/>
              </a:rPr>
              <a:t>Сайко О. Новенька та інші історії/ілюстрації Наталки </a:t>
            </a:r>
            <a:r>
              <a:rPr lang="uk-UA" sz="2200" dirty="0" err="1" smtClean="0">
                <a:solidFill>
                  <a:srgbClr val="A50021"/>
                </a:solidFill>
                <a:latin typeface="Arial Black" pitchFamily="34" charset="0"/>
              </a:rPr>
              <a:t>Гайди</a:t>
            </a:r>
            <a:r>
              <a:rPr lang="uk-UA" sz="2200" dirty="0" smtClean="0">
                <a:solidFill>
                  <a:srgbClr val="A50021"/>
                </a:solidFill>
                <a:latin typeface="Arial Black" pitchFamily="34" charset="0"/>
              </a:rPr>
              <a:t>. – Видавництво Старого Лева, 2012. – 185с.</a:t>
            </a:r>
          </a:p>
          <a:p>
            <a:pPr marL="0" indent="0">
              <a:buNone/>
            </a:pPr>
            <a:r>
              <a:rPr lang="uk-UA" sz="2200" dirty="0">
                <a:latin typeface="Arial Black" pitchFamily="34" charset="0"/>
              </a:rPr>
              <a:t> </a:t>
            </a:r>
            <a:r>
              <a:rPr lang="uk-UA" sz="2200" dirty="0" smtClean="0">
                <a:latin typeface="Arial Black" pitchFamily="34" charset="0"/>
              </a:rPr>
              <a:t>	</a:t>
            </a:r>
            <a:r>
              <a:rPr lang="uk-UA" sz="2200" dirty="0" smtClean="0">
                <a:solidFill>
                  <a:srgbClr val="002060"/>
                </a:solidFill>
                <a:latin typeface="Arial Black" pitchFamily="34" charset="0"/>
              </a:rPr>
              <a:t>13-річним героям оповідань Оксани сайко доводиться – може, вперше в житті і часто в драматичних ситуаціях – зробити рішучий вибір на користь або добра, або зла. Так вони пізнають людей і пізнають себе. Які методи годяться в боротьбі за перемогу на конкурсі краси? Що робити коли товариш в біді.?</a:t>
            </a:r>
            <a:endParaRPr lang="uk-UA" sz="2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1C6C-B06E-4189-A1E7-A494FDE504CB}" type="datetime1">
              <a:rPr lang="uk-UA" smtClean="0"/>
              <a:t>25.12.2013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3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63755">
        <p14:ferris dir="l"/>
      </p:transition>
    </mc:Choice>
    <mc:Fallback xmlns="">
      <p:transition spd="slow" advTm="637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7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752528" cy="5818658"/>
          </a:xfrm>
        </p:spPr>
        <p:txBody>
          <a:bodyPr>
            <a:normAutofit fontScale="90000"/>
          </a:bodyPr>
          <a:lstStyle/>
          <a:p>
            <a:pPr algn="l"/>
            <a:r>
              <a:rPr lang="uk-UA" sz="2200" dirty="0" smtClean="0">
                <a:latin typeface="Arial Black" pitchFamily="34" charset="0"/>
              </a:rPr>
              <a:t/>
            </a:r>
            <a:br>
              <a:rPr lang="uk-UA" sz="2200" dirty="0" smtClean="0">
                <a:latin typeface="Arial Black" pitchFamily="34" charset="0"/>
              </a:rPr>
            </a:br>
            <a:r>
              <a:rPr lang="uk-UA" sz="2200" dirty="0">
                <a:latin typeface="Arial Black" pitchFamily="34" charset="0"/>
              </a:rPr>
              <a:t/>
            </a:r>
            <a:br>
              <a:rPr lang="uk-UA" sz="2200" dirty="0">
                <a:latin typeface="Arial Black" pitchFamily="34" charset="0"/>
              </a:rPr>
            </a:br>
            <a:r>
              <a:rPr lang="uk-UA" sz="2200" dirty="0" smtClean="0">
                <a:latin typeface="Arial Black" pitchFamily="34" charset="0"/>
              </a:rPr>
              <a:t/>
            </a:r>
            <a:br>
              <a:rPr lang="uk-UA" sz="2200" dirty="0" smtClean="0">
                <a:latin typeface="Arial Black" pitchFamily="34" charset="0"/>
              </a:rPr>
            </a:br>
            <a:r>
              <a:rPr lang="uk-UA" sz="2200" dirty="0">
                <a:latin typeface="Arial Black" pitchFamily="34" charset="0"/>
              </a:rPr>
              <a:t/>
            </a:r>
            <a:br>
              <a:rPr lang="uk-UA" sz="2200" dirty="0">
                <a:latin typeface="Arial Black" pitchFamily="34" charset="0"/>
              </a:rPr>
            </a:br>
            <a:r>
              <a:rPr lang="uk-UA" sz="2200" dirty="0" smtClean="0">
                <a:latin typeface="Arial Black" pitchFamily="34" charset="0"/>
              </a:rPr>
              <a:t/>
            </a:r>
            <a:br>
              <a:rPr lang="uk-UA" sz="2200" dirty="0" smtClean="0">
                <a:latin typeface="Arial Black" pitchFamily="34" charset="0"/>
              </a:rPr>
            </a:br>
            <a:r>
              <a:rPr lang="uk-UA" sz="2200" dirty="0">
                <a:latin typeface="Arial Black" pitchFamily="34" charset="0"/>
              </a:rPr>
              <a:t/>
            </a:r>
            <a:br>
              <a:rPr lang="uk-UA" sz="2200" dirty="0">
                <a:latin typeface="Arial Black" pitchFamily="34" charset="0"/>
              </a:rPr>
            </a:br>
            <a:r>
              <a:rPr lang="uk-UA" sz="2200" dirty="0" smtClean="0">
                <a:latin typeface="Arial Black" pitchFamily="34" charset="0"/>
              </a:rPr>
              <a:t/>
            </a:r>
            <a:br>
              <a:rPr lang="uk-UA" sz="2200" dirty="0" smtClean="0">
                <a:latin typeface="Arial Black" pitchFamily="34" charset="0"/>
              </a:rPr>
            </a:br>
            <a:r>
              <a:rPr lang="uk-UA" sz="2200" dirty="0">
                <a:latin typeface="Arial Black" pitchFamily="34" charset="0"/>
              </a:rPr>
              <a:t/>
            </a:r>
            <a:br>
              <a:rPr lang="uk-UA" sz="2200" dirty="0">
                <a:latin typeface="Arial Black" pitchFamily="34" charset="0"/>
              </a:rPr>
            </a:br>
            <a:r>
              <a:rPr lang="uk-UA" sz="2200" dirty="0" smtClean="0">
                <a:latin typeface="Arial Black" pitchFamily="34" charset="0"/>
              </a:rPr>
              <a:t/>
            </a:r>
            <a:br>
              <a:rPr lang="uk-UA" sz="2200" dirty="0" smtClean="0">
                <a:latin typeface="Arial Black" pitchFamily="34" charset="0"/>
              </a:rPr>
            </a:br>
            <a:r>
              <a:rPr lang="uk-UA" sz="2200" dirty="0">
                <a:latin typeface="Arial Black" pitchFamily="34" charset="0"/>
              </a:rPr>
              <a:t/>
            </a:r>
            <a:br>
              <a:rPr lang="uk-UA" sz="2200" dirty="0">
                <a:latin typeface="Arial Black" pitchFamily="34" charset="0"/>
              </a:rPr>
            </a:br>
            <a:r>
              <a:rPr lang="uk-UA" sz="2200" dirty="0" smtClean="0">
                <a:solidFill>
                  <a:srgbClr val="002060"/>
                </a:solidFill>
                <a:latin typeface="Arial Black" pitchFamily="34" charset="0"/>
              </a:rPr>
              <a:t>«Раз, два, три! Природо, оживи!» / Суворова Л.В. – К.: АТРАМЕНТ,2012.-80с.</a:t>
            </a:r>
            <a:br>
              <a:rPr lang="uk-UA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uk-UA" sz="2200" dirty="0">
                <a:latin typeface="Arial Black" pitchFamily="34" charset="0"/>
              </a:rPr>
              <a:t/>
            </a:r>
            <a:br>
              <a:rPr lang="uk-UA" sz="2200" dirty="0">
                <a:latin typeface="Arial Black" pitchFamily="34" charset="0"/>
              </a:rPr>
            </a:br>
            <a:r>
              <a:rPr lang="uk-UA" sz="2200" dirty="0" smtClean="0">
                <a:latin typeface="Arial Black" pitchFamily="34" charset="0"/>
              </a:rPr>
              <a:t>	</a:t>
            </a:r>
            <a:r>
              <a:rPr lang="uk-UA" sz="2200" dirty="0" smtClean="0">
                <a:solidFill>
                  <a:srgbClr val="A50021"/>
                </a:solidFill>
                <a:latin typeface="Arial Black" pitchFamily="34" charset="0"/>
              </a:rPr>
              <a:t>Веселі пригоди різноманітних квітів, дерев і трав неймовірно захопливі. Чи знаєш, навіщо троянді колючки, про що дзюрчить струмочок і чому веселка семибарвна?Або подорожують листочки та про що сперечаються вітер і сонце? Дивовижна колекція історій із життя рослин розкриє найбільші таємниці природи.</a:t>
            </a:r>
            <a:br>
              <a:rPr lang="uk-UA" sz="2200" dirty="0" smtClean="0">
                <a:solidFill>
                  <a:srgbClr val="A50021"/>
                </a:solidFill>
                <a:latin typeface="Arial Black" pitchFamily="34" charset="0"/>
              </a:rPr>
            </a:br>
            <a:r>
              <a:rPr lang="uk-UA" sz="2200" dirty="0">
                <a:solidFill>
                  <a:srgbClr val="A50021"/>
                </a:solidFill>
                <a:latin typeface="Arial Black" pitchFamily="34" charset="0"/>
              </a:rPr>
              <a:t/>
            </a:r>
            <a:br>
              <a:rPr lang="uk-UA" sz="2200" dirty="0">
                <a:solidFill>
                  <a:srgbClr val="A50021"/>
                </a:solidFill>
                <a:latin typeface="Arial Black" pitchFamily="34" charset="0"/>
              </a:rPr>
            </a:br>
            <a:r>
              <a:rPr lang="uk-UA" sz="2200" dirty="0" smtClean="0">
                <a:latin typeface="Arial Black" pitchFamily="34" charset="0"/>
              </a:rPr>
              <a:t/>
            </a:r>
            <a:br>
              <a:rPr lang="uk-UA" sz="2200" dirty="0" smtClean="0">
                <a:latin typeface="Arial Black" pitchFamily="34" charset="0"/>
              </a:rPr>
            </a:br>
            <a:r>
              <a:rPr lang="uk-UA" sz="2200" dirty="0">
                <a:latin typeface="Arial Black" pitchFamily="34" charset="0"/>
              </a:rPr>
              <a:t/>
            </a:r>
            <a:br>
              <a:rPr lang="uk-UA" sz="2200" dirty="0">
                <a:latin typeface="Arial Black" pitchFamily="34" charset="0"/>
              </a:rPr>
            </a:br>
            <a:r>
              <a:rPr lang="uk-UA" sz="2200" dirty="0" smtClean="0">
                <a:latin typeface="Arial Black" pitchFamily="34" charset="0"/>
              </a:rPr>
              <a:t/>
            </a:r>
            <a:br>
              <a:rPr lang="uk-UA" sz="2200" dirty="0" smtClean="0">
                <a:latin typeface="Arial Black" pitchFamily="34" charset="0"/>
              </a:rPr>
            </a:br>
            <a:r>
              <a:rPr lang="uk-UA" sz="2200" dirty="0">
                <a:latin typeface="Arial Black" pitchFamily="34" charset="0"/>
              </a:rPr>
              <a:t/>
            </a:r>
            <a:br>
              <a:rPr lang="uk-UA" sz="2200" dirty="0">
                <a:latin typeface="Arial Black" pitchFamily="34" charset="0"/>
              </a:rPr>
            </a:br>
            <a:r>
              <a:rPr lang="uk-UA" sz="2200" dirty="0" smtClean="0">
                <a:latin typeface="Arial Black" pitchFamily="34" charset="0"/>
              </a:rPr>
              <a:t/>
            </a:r>
            <a:br>
              <a:rPr lang="uk-UA" sz="2200" dirty="0" smtClean="0">
                <a:latin typeface="Arial Black" pitchFamily="34" charset="0"/>
              </a:rPr>
            </a:br>
            <a:r>
              <a:rPr lang="uk-UA" sz="2200" dirty="0">
                <a:latin typeface="Arial Black" pitchFamily="34" charset="0"/>
              </a:rPr>
              <a:t/>
            </a:r>
            <a:br>
              <a:rPr lang="uk-UA" sz="2200" dirty="0">
                <a:latin typeface="Arial Black" pitchFamily="34" charset="0"/>
              </a:rPr>
            </a:br>
            <a:r>
              <a:rPr lang="uk-UA" sz="2200" dirty="0" smtClean="0">
                <a:latin typeface="Arial Black" pitchFamily="34" charset="0"/>
              </a:rPr>
              <a:t/>
            </a:r>
            <a:br>
              <a:rPr lang="uk-UA" sz="2200" dirty="0" smtClean="0">
                <a:latin typeface="Arial Black" pitchFamily="34" charset="0"/>
              </a:rPr>
            </a:br>
            <a:r>
              <a:rPr lang="uk-UA" sz="2200" dirty="0">
                <a:latin typeface="Arial Black" pitchFamily="34" charset="0"/>
              </a:rPr>
              <a:t/>
            </a:r>
            <a:br>
              <a:rPr lang="uk-UA" sz="2200" dirty="0">
                <a:latin typeface="Arial Black" pitchFamily="34" charset="0"/>
              </a:rPr>
            </a:br>
            <a:r>
              <a:rPr lang="uk-UA" sz="2200" dirty="0" smtClean="0">
                <a:latin typeface="Arial Black" pitchFamily="34" charset="0"/>
              </a:rPr>
              <a:t/>
            </a:r>
            <a:br>
              <a:rPr lang="uk-UA" sz="2200" dirty="0" smtClean="0">
                <a:latin typeface="Arial Black" pitchFamily="34" charset="0"/>
              </a:rPr>
            </a:br>
            <a:endParaRPr lang="uk-UA" sz="2200" dirty="0">
              <a:latin typeface="Arial Black" pitchFamily="34" charset="0"/>
            </a:endParaRPr>
          </a:p>
        </p:txBody>
      </p:sp>
      <p:pic>
        <p:nvPicPr>
          <p:cNvPr id="3" name="Рисунок 2" descr="C:\Users\Biblio.KIG\Desktop\Створити папку\media\image1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" r="8470"/>
          <a:stretch>
            <a:fillRect/>
          </a:stretch>
        </p:blipFill>
        <p:spPr bwMode="auto">
          <a:xfrm>
            <a:off x="395536" y="548680"/>
            <a:ext cx="3563888" cy="5040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9D6B-5DDA-4682-824D-5317C4E63D47}" type="datetime1">
              <a:rPr lang="uk-UA" smtClean="0"/>
              <a:t>25.12.2013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7</a:t>
            </a:fld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176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18027">
        <p14:ferris dir="l"/>
      </p:transition>
    </mc:Choice>
    <mc:Fallback xmlns="">
      <p:transition spd="slow" advTm="180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5746650"/>
          </a:xfrm>
        </p:spPr>
        <p:txBody>
          <a:bodyPr>
            <a:normAutofit fontScale="90000"/>
          </a:bodyPr>
          <a:lstStyle/>
          <a:p>
            <a:pPr algn="l"/>
            <a:r>
              <a:rPr lang="uk-UA" sz="2200" dirty="0" err="1" smtClean="0">
                <a:solidFill>
                  <a:srgbClr val="A50021"/>
                </a:solidFill>
                <a:latin typeface="Arial Black" pitchFamily="34" charset="0"/>
              </a:rPr>
              <a:t>Рутківський</a:t>
            </a:r>
            <a:r>
              <a:rPr lang="uk-UA" sz="2200" dirty="0" smtClean="0">
                <a:solidFill>
                  <a:srgbClr val="A50021"/>
                </a:solidFill>
                <a:latin typeface="Arial Black" pitchFamily="34" charset="0"/>
              </a:rPr>
              <a:t> В. Ганнуся// весела пригодницька повість. – Видавництво Старого Лева</a:t>
            </a:r>
            <a:br>
              <a:rPr lang="uk-UA" sz="2200" dirty="0" smtClean="0">
                <a:solidFill>
                  <a:srgbClr val="A50021"/>
                </a:solidFill>
                <a:latin typeface="Arial Black" pitchFamily="34" charset="0"/>
              </a:rPr>
            </a:br>
            <a:r>
              <a:rPr lang="uk-UA" sz="2200" dirty="0">
                <a:solidFill>
                  <a:srgbClr val="A50021"/>
                </a:solidFill>
                <a:latin typeface="Arial Black" pitchFamily="34" charset="0"/>
              </a:rPr>
              <a:t/>
            </a:r>
            <a:br>
              <a:rPr lang="uk-UA" sz="2200" dirty="0">
                <a:solidFill>
                  <a:srgbClr val="A50021"/>
                </a:solidFill>
                <a:latin typeface="Arial Black" pitchFamily="34" charset="0"/>
              </a:rPr>
            </a:br>
            <a:r>
              <a:rPr lang="uk-UA" sz="2200" dirty="0" smtClean="0">
                <a:latin typeface="Arial Black" pitchFamily="34" charset="0"/>
              </a:rPr>
              <a:t>	</a:t>
            </a:r>
            <a:r>
              <a:rPr lang="uk-UA" sz="2200" dirty="0" smtClean="0">
                <a:solidFill>
                  <a:srgbClr val="002060"/>
                </a:solidFill>
                <a:latin typeface="Arial Black" pitchFamily="34" charset="0"/>
              </a:rPr>
              <a:t>Ця повість для тих, хто не знає, що відро з колодязя можна витягнути кішкою, хто не вміє відрізнити курку від квочки чи здає до металобрухту цілий бульдозер – але хто хоче відкрити нові світи, знаходити нових друзів і переконуватися в тому, що дорослих теж можна ставити в куток.</a:t>
            </a:r>
            <a:endParaRPr lang="uk-UA" sz="2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652" t="3907" r="4936" b="2897"/>
          <a:stretch/>
        </p:blipFill>
        <p:spPr>
          <a:xfrm>
            <a:off x="251520" y="332655"/>
            <a:ext cx="3378847" cy="5179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BAA1-4319-4E90-8EED-AB892BC093B3}" type="datetime1">
              <a:rPr lang="uk-UA" smtClean="0"/>
              <a:t>25.12.2013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56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17275">
        <p14:ferris dir="l"/>
      </p:transition>
    </mc:Choice>
    <mc:Fallback xmlns="">
      <p:transition spd="slow" advTm="172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0"/>
            <a:ext cx="5400600" cy="6741368"/>
          </a:xfrm>
        </p:spPr>
        <p:txBody>
          <a:bodyPr>
            <a:normAutofit fontScale="90000"/>
          </a:bodyPr>
          <a:lstStyle/>
          <a:p>
            <a:pPr algn="l"/>
            <a:r>
              <a:rPr lang="uk-UA" sz="2200" dirty="0" smtClean="0">
                <a:latin typeface="Arial Black" pitchFamily="34" charset="0"/>
              </a:rPr>
              <a:t/>
            </a:r>
            <a:br>
              <a:rPr lang="uk-UA" sz="2200" dirty="0" smtClean="0">
                <a:latin typeface="Arial Black" pitchFamily="34" charset="0"/>
              </a:rPr>
            </a:br>
            <a:r>
              <a:rPr lang="uk-UA" sz="2200" dirty="0">
                <a:latin typeface="Arial Black" pitchFamily="34" charset="0"/>
              </a:rPr>
              <a:t/>
            </a:r>
            <a:br>
              <a:rPr lang="uk-UA" sz="2200" dirty="0">
                <a:latin typeface="Arial Black" pitchFamily="34" charset="0"/>
              </a:rPr>
            </a:br>
            <a:r>
              <a:rPr lang="uk-UA" sz="2200" dirty="0" smtClean="0">
                <a:solidFill>
                  <a:srgbClr val="C00000"/>
                </a:solidFill>
                <a:latin typeface="Arial Black" pitchFamily="34" charset="0"/>
              </a:rPr>
              <a:t>Савчук Микола. Український гумористично-сатиричний календар-альманах. – Коломия: Вік, 2012. – 400с.; іл.</a:t>
            </a:r>
            <a:br>
              <a:rPr lang="uk-UA" sz="22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uk-UA" sz="2200" dirty="0" smtClean="0">
                <a:latin typeface="Arial Black" pitchFamily="34" charset="0"/>
              </a:rPr>
              <a:t/>
            </a:r>
            <a:br>
              <a:rPr lang="uk-UA" sz="2200" dirty="0" smtClean="0">
                <a:latin typeface="Arial Black" pitchFamily="34" charset="0"/>
              </a:rPr>
            </a:br>
            <a:r>
              <a:rPr lang="uk-UA" sz="2200" dirty="0">
                <a:latin typeface="Arial Black" pitchFamily="34" charset="0"/>
              </a:rPr>
              <a:t>	</a:t>
            </a:r>
            <a:r>
              <a:rPr lang="uk-UA" sz="2200" dirty="0" smtClean="0">
                <a:solidFill>
                  <a:srgbClr val="002060"/>
                </a:solidFill>
                <a:latin typeface="Arial Black" pitchFamily="34" charset="0"/>
              </a:rPr>
              <a:t>Перше такого типу в Україні видання відтворює мозаїку української сміхової культури. Упорядник – відомий поет-гуморист, заслужений артист України Микола Савчук – створив своєрідну міні-енциклопедію українських гумористів, сатириків, карикатуристів і коміків, а водночас невеличку хрестоматію українського гумору й сатири. Вміщено і низку гуморознавчих матеріалів. Український гумористично-сатиричний календар-альманах зацікавить широке коло читачів.</a:t>
            </a:r>
            <a:br>
              <a:rPr lang="uk-UA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uk-UA" sz="2200" dirty="0" smtClean="0">
                <a:latin typeface="Arial Black" pitchFamily="34" charset="0"/>
              </a:rPr>
              <a:t/>
            </a:r>
            <a:br>
              <a:rPr lang="uk-UA" sz="2200" dirty="0" smtClean="0">
                <a:latin typeface="Arial Black" pitchFamily="34" charset="0"/>
              </a:rPr>
            </a:br>
            <a:r>
              <a:rPr lang="uk-UA" sz="2200" dirty="0">
                <a:latin typeface="Arial Black" pitchFamily="34" charset="0"/>
              </a:rPr>
              <a:t>	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3" y="692696"/>
            <a:ext cx="3795513" cy="52089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3AE9-93FE-44F3-9CFB-84AF910471CD}" type="datetime1">
              <a:rPr lang="uk-UA" smtClean="0"/>
              <a:t>25.12.2013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Голенко З.М. Київська інженерна гімназія</a:t>
            </a: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976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17259">
        <p14:ferris dir="l"/>
      </p:transition>
    </mc:Choice>
    <mc:Fallback xmlns="">
      <p:transition spd="slow" advTm="172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423</Words>
  <Application>Microsoft Office PowerPoint</Application>
  <PresentationFormat>Екран (4:3)</PresentationFormat>
  <Paragraphs>76</Paragraphs>
  <Slides>16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Тема Office</vt:lpstr>
      <vt:lpstr>Презентація PowerPoint</vt:lpstr>
      <vt:lpstr>Презентація PowerPoint</vt:lpstr>
      <vt:lpstr>Шевченко Т. Дитячий Кобзар/ Для середнього шкільного віку. – Видавництво старого Лева, 2012. – 64с.</vt:lpstr>
      <vt:lpstr>Кучеренко В.И. Сказки старого медведя. – К.: Эко-ПРДАКШН, 2012. – 80с.   Книга знакомит маленьких читателей с героями народных легенд. В поэтической форме автор мастерски изобразил характеры героев. Яркие иллюстрации художника дополняют образы. Главный герой – Старый Медведь – рассказывает об истории наших територий, о быте и славе наших предков. Сказки для детей 5-10 лет.</vt:lpstr>
      <vt:lpstr>Презентація PowerPoint</vt:lpstr>
      <vt:lpstr>Презентація PowerPoint</vt:lpstr>
      <vt:lpstr>          «Раз, два, три! Природо, оживи!» / Суворова Л.В. – К.: АТРАМЕНТ,2012.-80с.   Веселі пригоди різноманітних квітів, дерев і трав неймовірно захопливі. Чи знаєш, навіщо троянді колючки, про що дзюрчить струмочок і чому веселка семибарвна?Або подорожують листочки та про що сперечаються вітер і сонце? Дивовижна колекція історій із життя рослин розкриє найбільші таємниці природи.           </vt:lpstr>
      <vt:lpstr>Рутківський В. Ганнуся// весела пригодницька повість. – Видавництво Старого Лева   Ця повість для тих, хто не знає, що відро з колодязя можна витягнути кішкою, хто не вміє відрізнити курку від квочки чи здає до металобрухту цілий бульдозер – але хто хоче відкрити нові світи, знаходити нових друзів і переконуватися в тому, що дорослих теж можна ставити в куток.</vt:lpstr>
      <vt:lpstr>  Савчук Микола. Український гумористично-сатиричний календар-альманах. – Коломия: Вік, 2012. – 400с.; іл.   Перше такого типу в Україні видання відтворює мозаїку української сміхової культури. Упорядник – відомий поет-гуморист, заслужений артист України Микола Савчук – створив своєрідну міні-енциклопедію українських гумористів, сатириків, карикатуристів і коміків, а водночас невеличку хрестоматію українського гумору й сатири. Вміщено і низку гуморознавчих матеріалів. Український гумористично-сатиричний календар-альманах зацікавить широке коло читачів.   </vt:lpstr>
      <vt:lpstr>Керролл Л. Аліса в Задзеркаллі: для молод.  І серед. шк. віку / Л.Керролл; пер. з англ. В.Г. Наріжної; Є.Г. Гапчинської. – Харків: Фоліо, 2012. – 157с.     Гортаючи сторінки цієї яскравої, з веселим і кумедним малюнками книжки, читач разом з дівчинкою Алісою потрапить у захоплюючий світ Задзеркалля, познайомиться з його незвичайними мешканцями – шаховими фігурами, задзеркальними комахами, Женчичком і Бренчичком Левом, та багатьма іншими, яких ще У ХІХ столітті створив відомий англійський письменник і математик Льюїс Керролл (1832- 1898).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Бiблiотека</cp:lastModifiedBy>
  <cp:revision>36</cp:revision>
  <dcterms:created xsi:type="dcterms:W3CDTF">2010-02-23T11:30:32Z</dcterms:created>
  <dcterms:modified xsi:type="dcterms:W3CDTF">2013-12-25T11:32:16Z</dcterms:modified>
</cp:coreProperties>
</file>